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7" r:id="rId7"/>
    <p:sldId id="268" r:id="rId8"/>
    <p:sldId id="269" r:id="rId9"/>
    <p:sldId id="261" r:id="rId10"/>
    <p:sldId id="262" r:id="rId11"/>
    <p:sldId id="263" r:id="rId12"/>
    <p:sldId id="271" r:id="rId13"/>
    <p:sldId id="272" r:id="rId14"/>
    <p:sldId id="265" r:id="rId15"/>
    <p:sldId id="266" r:id="rId16"/>
    <p:sldId id="270" r:id="rId17"/>
    <p:sldId id="273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086" autoAdjust="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lineChart>
        <c:grouping val="standard"/>
        <c:ser>
          <c:idx val="0"/>
          <c:order val="0"/>
          <c:tx>
            <c:strRef>
              <c:f>'Лист1'!$B$1</c:f>
              <c:strCache>
                <c:ptCount val="1"/>
                <c:pt idx="0">
                  <c:v>успеваемость</c:v>
                </c:pt>
              </c:strCache>
            </c:strRef>
          </c:tx>
          <c:cat>
            <c:strRef>
              <c:f>'Лист1'!$A$2:$A$5</c:f>
              <c:strCache>
                <c:ptCount val="4"/>
                <c:pt idx="0">
                  <c:v>I четверть</c:v>
                </c:pt>
                <c:pt idx="1">
                  <c:v>II четверть</c:v>
                </c:pt>
                <c:pt idx="2">
                  <c:v>III четверть</c:v>
                </c:pt>
                <c:pt idx="3">
                  <c:v>IV четверть</c:v>
                </c:pt>
              </c:strCache>
            </c:strRef>
          </c:cat>
          <c:val>
            <c:numRef>
              <c:f>'Лист1'!$B$2:$B$5</c:f>
              <c:numCache>
                <c:formatCode>General</c:formatCode>
                <c:ptCount val="4"/>
                <c:pt idx="0">
                  <c:v>60</c:v>
                </c:pt>
                <c:pt idx="1">
                  <c:v>70</c:v>
                </c:pt>
                <c:pt idx="2">
                  <c:v>75</c:v>
                </c:pt>
                <c:pt idx="3">
                  <c:v>80</c:v>
                </c:pt>
              </c:numCache>
            </c:numRef>
          </c:val>
        </c:ser>
        <c:ser>
          <c:idx val="1"/>
          <c:order val="1"/>
          <c:tx>
            <c:strRef>
              <c:f>'Лист1'!$C$1</c:f>
              <c:strCache>
                <c:ptCount val="1"/>
                <c:pt idx="0">
                  <c:v>качество</c:v>
                </c:pt>
              </c:strCache>
            </c:strRef>
          </c:tx>
          <c:cat>
            <c:strRef>
              <c:f>'Лист1'!$A$2:$A$5</c:f>
              <c:strCache>
                <c:ptCount val="4"/>
                <c:pt idx="0">
                  <c:v>I четверть</c:v>
                </c:pt>
                <c:pt idx="1">
                  <c:v>II четверть</c:v>
                </c:pt>
                <c:pt idx="2">
                  <c:v>III четверть</c:v>
                </c:pt>
                <c:pt idx="3">
                  <c:v>IV четверть</c:v>
                </c:pt>
              </c:strCache>
            </c:strRef>
          </c:cat>
          <c:val>
            <c:numRef>
              <c:f>'Лист1'!$C$2:$C$5</c:f>
              <c:numCache>
                <c:formatCode>General</c:formatCode>
                <c:ptCount val="4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100</c:v>
                </c:pt>
              </c:numCache>
            </c:numRef>
          </c:val>
        </c:ser>
        <c:marker val="1"/>
        <c:axId val="103119872"/>
        <c:axId val="95168000"/>
      </c:lineChart>
      <c:catAx>
        <c:axId val="103119872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2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95168000"/>
        <c:crosses val="autoZero"/>
        <c:auto val="1"/>
        <c:lblAlgn val="ctr"/>
        <c:lblOffset val="100"/>
      </c:catAx>
      <c:valAx>
        <c:axId val="95168000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2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03119872"/>
        <c:crosses val="autoZero"/>
        <c:crossBetween val="between"/>
      </c:valAx>
      <c:spPr>
        <a:solidFill>
          <a:schemeClr val="lt1"/>
        </a:solidFill>
        <a:ln w="25400" cap="flat" cmpd="sng" algn="ctr">
          <a:solidFill>
            <a:srgbClr val="00B0F0"/>
          </a:solidFill>
          <a:prstDash val="solid"/>
        </a:ln>
        <a:effectLst/>
      </c:spPr>
    </c:plotArea>
    <c:legend>
      <c:legendPos val="r"/>
      <c:layout/>
      <c:txPr>
        <a:bodyPr/>
        <a:lstStyle/>
        <a:p>
          <a:pPr>
            <a:defRPr sz="12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</c:chart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ПК\Desktop\2564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92" y="0"/>
            <a:ext cx="9144001" cy="6858000"/>
          </a:xfrm>
          <a:prstGeom prst="rect">
            <a:avLst/>
          </a:prstGeom>
          <a:noFill/>
        </p:spPr>
      </p:pic>
      <p:pic>
        <p:nvPicPr>
          <p:cNvPr id="2050" name="Picture 2" descr="C:\Users\ПК\Documents\фото\гараева зульфия магсумовна copy.jpg"/>
          <p:cNvPicPr>
            <a:picLocks noChangeAspect="1" noChangeArrowheads="1"/>
          </p:cNvPicPr>
          <p:nvPr/>
        </p:nvPicPr>
        <p:blipFill>
          <a:blip r:embed="rId3" cstate="print"/>
          <a:srcRect l="5556" t="3702" r="5556"/>
          <a:stretch>
            <a:fillRect/>
          </a:stretch>
        </p:blipFill>
        <p:spPr bwMode="auto">
          <a:xfrm>
            <a:off x="5148064" y="980728"/>
            <a:ext cx="2592288" cy="4214398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611560" y="836712"/>
            <a:ext cx="324036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Гараева </a:t>
            </a:r>
          </a:p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Зульфия </a:t>
            </a:r>
          </a:p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Магсумовна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99592" y="4293096"/>
            <a:ext cx="309634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Учитель начальных классов 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МБОУ «Гимназии №11 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г. Лениногорска» Республики Татарстан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C:\Users\ПК\Desktop\эссе Гаревой З.М\rskc9xlf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1187624" y="260648"/>
            <a:ext cx="71287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Дидактические материалы </a:t>
            </a:r>
          </a:p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 помощь учителю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 l="22964" t="17344" r="47704" b="6250"/>
          <a:stretch>
            <a:fillRect/>
          </a:stretch>
        </p:blipFill>
        <p:spPr bwMode="auto">
          <a:xfrm>
            <a:off x="683568" y="1628800"/>
            <a:ext cx="3078900" cy="4509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 cstate="print"/>
          <a:srcRect l="14861" t="29328" r="41145" b="17516"/>
          <a:stretch>
            <a:fillRect/>
          </a:stretch>
        </p:blipFill>
        <p:spPr bwMode="auto">
          <a:xfrm>
            <a:off x="4067944" y="4005064"/>
            <a:ext cx="3707904" cy="251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5" cstate="print"/>
          <a:srcRect l="19561" t="21454" r="25096" b="9641"/>
          <a:stretch>
            <a:fillRect/>
          </a:stretch>
        </p:blipFill>
        <p:spPr bwMode="auto">
          <a:xfrm>
            <a:off x="4139952" y="1261558"/>
            <a:ext cx="3816424" cy="2671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C:\Users\ПК\Desktop\эссе Гаревой З.М\rskc9xlf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1187624" y="188640"/>
            <a:ext cx="71287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Дидактические материалы </a:t>
            </a:r>
          </a:p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 помощь учителю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/>
          <a:srcRect l="32372" t="16360" r="37189" b="6250"/>
          <a:stretch>
            <a:fillRect/>
          </a:stretch>
        </p:blipFill>
        <p:spPr bwMode="auto">
          <a:xfrm>
            <a:off x="539552" y="1340768"/>
            <a:ext cx="3173603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 cstate="print"/>
          <a:srcRect l="21775" t="17516" r="48340" b="6688"/>
          <a:stretch>
            <a:fillRect/>
          </a:stretch>
        </p:blipFill>
        <p:spPr bwMode="auto">
          <a:xfrm>
            <a:off x="6300192" y="1340768"/>
            <a:ext cx="2150888" cy="3067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5" cstate="print"/>
          <a:srcRect l="21775" t="17516" r="48340" b="6688"/>
          <a:stretch>
            <a:fillRect/>
          </a:stretch>
        </p:blipFill>
        <p:spPr bwMode="auto">
          <a:xfrm>
            <a:off x="3851920" y="3068960"/>
            <a:ext cx="2376264" cy="33883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C:\Users\ПК\Desktop\эссе Гаревой З.М\rskc9xlf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/>
          <a:srcRect l="32372" t="16360" r="37189" b="6250"/>
          <a:stretch>
            <a:fillRect/>
          </a:stretch>
        </p:blipFill>
        <p:spPr bwMode="auto">
          <a:xfrm>
            <a:off x="611560" y="1052736"/>
            <a:ext cx="2232248" cy="3190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/>
          <a:srcRect l="22964" t="17344" r="47704" b="6250"/>
          <a:stretch>
            <a:fillRect/>
          </a:stretch>
        </p:blipFill>
        <p:spPr bwMode="auto">
          <a:xfrm>
            <a:off x="2195736" y="2924944"/>
            <a:ext cx="2286812" cy="32436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4" name="Picture 2" descr="C:\Users\ПК\Desktop\эссе Гаревой З.М\грамоты\благод п.jpg"/>
          <p:cNvPicPr>
            <a:picLocks noChangeAspect="1" noChangeArrowheads="1"/>
          </p:cNvPicPr>
          <p:nvPr/>
        </p:nvPicPr>
        <p:blipFill>
          <a:blip r:embed="rId5" cstate="print"/>
          <a:srcRect l="3913" t="5690" r="2177" b="3266"/>
          <a:stretch>
            <a:fillRect/>
          </a:stretch>
        </p:blipFill>
        <p:spPr bwMode="auto">
          <a:xfrm>
            <a:off x="4788024" y="1340768"/>
            <a:ext cx="3672408" cy="4896544"/>
          </a:xfrm>
          <a:prstGeom prst="rect">
            <a:avLst/>
          </a:prstGeom>
          <a:noFill/>
          <a:ln w="38100">
            <a:solidFill>
              <a:srgbClr val="00B0F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C:\Users\ПК\Desktop\эссе Гаревой З.М\rskc9xlf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6" name="Рисунок 15" descr="C:\Users\ПК\Desktop\эссе Гаревой З.М\грамоты\Нижнек 2017 г.jpg"/>
          <p:cNvPicPr/>
          <p:nvPr/>
        </p:nvPicPr>
        <p:blipFill>
          <a:blip r:embed="rId3" cstate="print"/>
          <a:srcRect l="10951" t="1302" r="8698" b="56771"/>
          <a:stretch>
            <a:fillRect/>
          </a:stretch>
        </p:blipFill>
        <p:spPr bwMode="auto">
          <a:xfrm rot="60000">
            <a:off x="5313777" y="3751006"/>
            <a:ext cx="3497003" cy="2517014"/>
          </a:xfrm>
          <a:prstGeom prst="rect">
            <a:avLst/>
          </a:prstGeom>
          <a:noFill/>
          <a:ln w="38100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14" name="Рисунок 13" descr="C:\Users\ПК\Desktop\эссе Гаревой З.М\грамоты\Шахм в шк 2018 г.jpg"/>
          <p:cNvPicPr/>
          <p:nvPr/>
        </p:nvPicPr>
        <p:blipFill>
          <a:blip r:embed="rId4" cstate="print"/>
          <a:srcRect l="6522" t="581" r="3151" b="3524"/>
          <a:stretch>
            <a:fillRect/>
          </a:stretch>
        </p:blipFill>
        <p:spPr bwMode="auto">
          <a:xfrm rot="5340000">
            <a:off x="5763396" y="736082"/>
            <a:ext cx="2243277" cy="3513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187624" y="260648"/>
            <a:ext cx="68407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Мои достижения в продвижении шахматного всеобуча: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 descr="C:\Users\ПК\Desktop\эссе Гаревой З.М\грамоты\2017 г.jpg"/>
          <p:cNvPicPr/>
          <p:nvPr/>
        </p:nvPicPr>
        <p:blipFill>
          <a:blip r:embed="rId5" cstate="print"/>
          <a:srcRect l="5139" r="4316" b="6558"/>
          <a:stretch>
            <a:fillRect/>
          </a:stretch>
        </p:blipFill>
        <p:spPr bwMode="auto">
          <a:xfrm>
            <a:off x="539552" y="1268760"/>
            <a:ext cx="2402478" cy="3402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C:\Users\ПК\Desktop\эссе Гаревой З.М\грамоты\2018 г.jpg"/>
          <p:cNvPicPr/>
          <p:nvPr/>
        </p:nvPicPr>
        <p:blipFill>
          <a:blip r:embed="rId6" cstate="print"/>
          <a:srcRect l="4152" r="3127" b="2734"/>
          <a:stretch>
            <a:fillRect/>
          </a:stretch>
        </p:blipFill>
        <p:spPr bwMode="auto">
          <a:xfrm>
            <a:off x="2051720" y="2204864"/>
            <a:ext cx="2412000" cy="34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C:\Users\ПК\Desktop\эссе Гаревой З.М\грамоты\2019 г.jpg"/>
          <p:cNvPicPr/>
          <p:nvPr/>
        </p:nvPicPr>
        <p:blipFill>
          <a:blip r:embed="rId7" cstate="print"/>
          <a:srcRect l="4551" r="4019" b="4687"/>
          <a:stretch>
            <a:fillRect/>
          </a:stretch>
        </p:blipFill>
        <p:spPr bwMode="auto">
          <a:xfrm rot="21540000">
            <a:off x="3449538" y="2873054"/>
            <a:ext cx="2335323" cy="34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C:\Users\ПК\Desktop\эссе Гаревой З.М\rskc9xlf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539552" y="188640"/>
            <a:ext cx="820891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Успехи учеников: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победа во всероссийской олимпиаде по шахматам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«Белая пешка»  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 descr="C:\Users\ПК\Desktop\эссе Гаревой З.М\WhatsApp Image 2020-04-27 at 15.08.06 (1).jpe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1628800"/>
            <a:ext cx="2448272" cy="27363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 descr="C:\Users\ПК\Desktop\эссе Гаревой З.М\WhatsApp Image 2020-04-27 at 15.08.06 (3).jpe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104" y="4581128"/>
            <a:ext cx="2448000" cy="17281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683568" y="1988840"/>
            <a:ext cx="4176464" cy="3385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Для завоевания очков в финале команда из 8 учеников набрала 20% от общей суммы.</a:t>
            </a:r>
          </a:p>
          <a:p>
            <a:pPr algn="just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Гиматдинова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Рината оказалась победителем среди девочек гимназии.  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C:\Users\ПК\Desktop\эссе Гаревой З.М\rskc9xlf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539552" y="188640"/>
            <a:ext cx="820891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Успехи учеников:</a:t>
            </a:r>
          </a:p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выросло качество по успеваемости.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39552" y="1484784"/>
            <a:ext cx="288032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Качество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успеваемости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обучающихся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по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школьным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предметам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повысилось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80%.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4" name="Диаграмма 13"/>
          <p:cNvGraphicFramePr/>
          <p:nvPr/>
        </p:nvGraphicFramePr>
        <p:xfrm>
          <a:off x="3779912" y="2060848"/>
          <a:ext cx="4824536" cy="27363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3635896" y="1700808"/>
            <a:ext cx="40324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График качества успеваемости 2б класса</a:t>
            </a: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2019-2020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уч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 год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C:\Users\ПК\Desktop\эссе Гаревой З.М\rskc9xlf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457200" y="5877272"/>
            <a:ext cx="802432" cy="248891"/>
          </a:xfrm>
        </p:spPr>
        <p:txBody>
          <a:bodyPr>
            <a:normAutofit fontScale="32500" lnSpcReduction="20000"/>
          </a:bodyPr>
          <a:lstStyle/>
          <a:p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1187624" y="332656"/>
            <a:ext cx="71287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Шахматы – увлекательная игра! 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C:\Users\ПК\Desktop\шахматные книги\фото\IMG-20180104-WA001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1340768"/>
            <a:ext cx="3312368" cy="2448272"/>
          </a:xfrm>
          <a:prstGeom prst="round2Diag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7651" name="Picture 3" descr="C:\Users\ПК\Desktop\шахматные книги\фото\SAM_688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1340768"/>
            <a:ext cx="3384375" cy="24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C:\Users\ПК\Documents\видео 2 класса\IMG-20171209-WA0018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71600" y="3933056"/>
            <a:ext cx="3312000" cy="24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7652" name="Picture 4" descr="C:\Users\ПК\Documents\видео 2 класса\IMG-20180104-WA001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04048" y="4005064"/>
            <a:ext cx="3264000" cy="2448000"/>
          </a:xfrm>
          <a:prstGeom prst="round2Diag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ПК\Desktop\2564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92" y="0"/>
            <a:ext cx="9144001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611560" y="836712"/>
            <a:ext cx="32403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99592" y="4293096"/>
            <a:ext cx="30963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C:\Users\ПК\Desktop\фото с телефона\IMG_20170817_12073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476672"/>
            <a:ext cx="3528392" cy="2880320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Прямоугольник 8"/>
          <p:cNvSpPr/>
          <p:nvPr/>
        </p:nvSpPr>
        <p:spPr>
          <a:xfrm>
            <a:off x="4860032" y="836712"/>
            <a:ext cx="3816424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Моя </a:t>
            </a:r>
            <a:r>
              <a:rPr lang="ru-RU" sz="3200" b="1" u="sng" dirty="0" smtClean="0"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, как педагога – научить детей  решать проблемные ситуации нестандартным путем. Всему этому </a:t>
            </a:r>
            <a:r>
              <a:rPr lang="ru-RU" sz="3200" b="1" u="sng" dirty="0" smtClean="0">
                <a:latin typeface="Times New Roman" pitchFamily="18" charset="0"/>
                <a:cs typeface="Times New Roman" pitchFamily="18" charset="0"/>
              </a:rPr>
              <a:t>можно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научить,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погрузив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детей в шахматную игру.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 descr="C:\Users\ПК\Desktop\фото с телефона\IMG_20170520_07295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4005064"/>
            <a:ext cx="3456384" cy="2448272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C:\Users\ПК\Desktop\эссе Гаревой З.М\rskc9xlf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30" name="Picture 6" descr="C:\Users\ПК\Desktop\шахматные книги\фото\SAM_685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1988840"/>
            <a:ext cx="2664296" cy="19982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" name="TextBox 11"/>
          <p:cNvSpPr txBox="1"/>
          <p:nvPr/>
        </p:nvSpPr>
        <p:spPr>
          <a:xfrm>
            <a:off x="1475656" y="404664"/>
            <a:ext cx="640871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Координационный совет по развитию шахматного образования в 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г. Лениногорске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4" name="Picture 10" descr="C:\Users\ПК\Desktop\фото с телефона\IMG_20170822_10492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584" y="4221088"/>
            <a:ext cx="2736304" cy="20522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33" name="Picture 9" descr="C:\Users\ПК\Desktop\фото с телефона\IMG_20180104_14255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23928" y="2276872"/>
            <a:ext cx="4346964" cy="33843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C:\Users\ПК\Desktop\эссе Гаревой З.М\rskc9xlf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8" name="Рисунок 7" descr="C:\Users\ПК\Desktop\фото с телефона\IMG_20191021_084611_1CS.jpg"/>
          <p:cNvPicPr/>
          <p:nvPr/>
        </p:nvPicPr>
        <p:blipFill>
          <a:blip r:embed="rId3" cstate="print"/>
          <a:srcRect l="16829" t="14749" r="16829" b="16823"/>
          <a:stretch>
            <a:fillRect/>
          </a:stretch>
        </p:blipFill>
        <p:spPr bwMode="auto">
          <a:xfrm>
            <a:off x="3419872" y="1484784"/>
            <a:ext cx="2376264" cy="316835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TextBox 6"/>
          <p:cNvSpPr txBox="1"/>
          <p:nvPr/>
        </p:nvSpPr>
        <p:spPr>
          <a:xfrm>
            <a:off x="1763688" y="188640"/>
            <a:ext cx="58326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Участие на семинарах и открытых выставках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6" name="Picture 4" descr="C:\Users\ПК\Desktop\фото с телефона\IMG_20171019_08340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1484784"/>
            <a:ext cx="2376264" cy="316835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1" name="Рисунок 10" descr="C:\Users\ПК\Desktop\фото с телефона\IMG_20171207_105920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00192" y="1556792"/>
            <a:ext cx="2201788" cy="306705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074" name="Picture 2" descr="C:\Users\ПК\Documents\видео 2 класса\IMG-20170825-WA0038.jpg"/>
          <p:cNvPicPr>
            <a:picLocks noGrp="1" noChangeAspect="1" noChangeArrowheads="1"/>
          </p:cNvPicPr>
          <p:nvPr>
            <p:ph idx="1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27784" y="4365104"/>
            <a:ext cx="3973960" cy="223224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C:\Users\ПК\Desktop\эссе Гаревой З.М\rskc9xlf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100" name="Picture 4" descr="C:\Users\ПК\Documents\видео 2 класса\IMG-20180911-WA000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1628800"/>
            <a:ext cx="2859782" cy="381304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 descr="C:\Users\ПК\Documents\видео 2 класса\IMG-20180820-WA001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1700808"/>
            <a:ext cx="2160240" cy="37181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C:\Users\ПК\Documents\видео 2 класса\IMG-20171022-WA0034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55776" y="4221088"/>
            <a:ext cx="3906317" cy="23628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" name="TextBox 11"/>
          <p:cNvSpPr txBox="1"/>
          <p:nvPr/>
        </p:nvSpPr>
        <p:spPr>
          <a:xfrm>
            <a:off x="1187624" y="188640"/>
            <a:ext cx="71287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Мастер-классы на уровне республиканских и международных конференциях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1" name="Picture 5" descr="C:\Users\ПК\Documents\видео 2 класса\IMG-20180920-WA001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83768" y="1772816"/>
            <a:ext cx="3888432" cy="218912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C:\Users\ПК\Desktop\эссе Гаревой З.М\rskc9xlf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1187624" y="188640"/>
            <a:ext cx="71287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Межпредметные связи</a:t>
            </a: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на уроках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5" name="Picture 5" descr="C:\Users\ПК\Documents\видео 2 класса\IMG-20200311-WA0063.jpg"/>
          <p:cNvPicPr>
            <a:picLocks noChangeAspect="1" noChangeArrowheads="1"/>
          </p:cNvPicPr>
          <p:nvPr/>
        </p:nvPicPr>
        <p:blipFill>
          <a:blip r:embed="rId3" cstate="print"/>
          <a:srcRect b="11789"/>
          <a:stretch>
            <a:fillRect/>
          </a:stretch>
        </p:blipFill>
        <p:spPr bwMode="auto">
          <a:xfrm>
            <a:off x="4788024" y="1772816"/>
            <a:ext cx="3612214" cy="424847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9" name="TextBox 8"/>
          <p:cNvSpPr txBox="1"/>
          <p:nvPr/>
        </p:nvSpPr>
        <p:spPr>
          <a:xfrm>
            <a:off x="899592" y="1988840"/>
            <a:ext cx="3456384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Урок математики.</a:t>
            </a:r>
          </a:p>
          <a:p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Тема урока: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Сложение и вычитание в пределах первого десятка.</a:t>
            </a:r>
          </a:p>
          <a:p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Тема по шахматам: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Ценности шахматных фигур.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C:\Users\ПК\Desktop\эссе Гаревой З.М\rskc9xlf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1187624" y="332656"/>
            <a:ext cx="71287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Межпредметные связи</a:t>
            </a:r>
          </a:p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на уроках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4" name="Picture 4" descr="C:\Users\ПК\Desktop\шахматные книги\фото\шахматы с фото\блок физк.jpg"/>
          <p:cNvPicPr>
            <a:picLocks noChangeAspect="1" noChangeArrowheads="1"/>
          </p:cNvPicPr>
          <p:nvPr/>
        </p:nvPicPr>
        <p:blipFill>
          <a:blip r:embed="rId3" cstate="print"/>
          <a:srcRect l="15686" b="18954"/>
          <a:stretch>
            <a:fillRect/>
          </a:stretch>
        </p:blipFill>
        <p:spPr bwMode="auto">
          <a:xfrm>
            <a:off x="4572000" y="1772816"/>
            <a:ext cx="3744416" cy="223224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9" name="TextBox 8"/>
          <p:cNvSpPr txBox="1"/>
          <p:nvPr/>
        </p:nvSpPr>
        <p:spPr>
          <a:xfrm>
            <a:off x="755576" y="1916832"/>
            <a:ext cx="3528392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Урок физкультуры.</a:t>
            </a:r>
          </a:p>
          <a:p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Тема урока: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Прыжки вверх и в длину с места. </a:t>
            </a:r>
          </a:p>
          <a:p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Тема по шахматам: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Разучивание подвижных игр «Важные цифры и буквы в шахматах»</a:t>
            </a:r>
          </a:p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3" name="Рисунок 12" descr="C:\Users\ПК\Desktop\шахматные книги\фото\шахматы с фото\блок физкультур.jpg"/>
          <p:cNvPicPr/>
          <p:nvPr/>
        </p:nvPicPr>
        <p:blipFill>
          <a:blip r:embed="rId4" cstate="print"/>
          <a:srcRect l="27116" t="19494" r="-345" b="19494"/>
          <a:stretch>
            <a:fillRect/>
          </a:stretch>
        </p:blipFill>
        <p:spPr bwMode="auto">
          <a:xfrm>
            <a:off x="4572000" y="4221088"/>
            <a:ext cx="3744000" cy="2232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C:\Users\ПК\Desktop\эссе Гаревой З.М\rskc9xlf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1187624" y="188640"/>
            <a:ext cx="71287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Межпредметные связи</a:t>
            </a:r>
          </a:p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на уроках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3" name="Picture 3" descr="C:\Users\ПК\Desktop\шахматные книги\фото\шахматы с фото\письмо букву Л гараева.jpg"/>
          <p:cNvPicPr>
            <a:picLocks noChangeAspect="1" noChangeArrowheads="1"/>
          </p:cNvPicPr>
          <p:nvPr/>
        </p:nvPicPr>
        <p:blipFill>
          <a:blip r:embed="rId3" cstate="print"/>
          <a:srcRect l="4082" t="6350" r="7496"/>
          <a:stretch>
            <a:fillRect/>
          </a:stretch>
        </p:blipFill>
        <p:spPr bwMode="auto">
          <a:xfrm>
            <a:off x="4716016" y="1556792"/>
            <a:ext cx="3746489" cy="2232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9" name="TextBox 8"/>
          <p:cNvSpPr txBox="1"/>
          <p:nvPr/>
        </p:nvSpPr>
        <p:spPr>
          <a:xfrm>
            <a:off x="755576" y="2276872"/>
            <a:ext cx="3456384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Урок письма.</a:t>
            </a:r>
          </a:p>
          <a:p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Тема урока: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Письмо заглавной и строчной буквы </a:t>
            </a: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Лл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Тема по шахматам: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Шахматная фигура Ладья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18" name="AutoShape 2" descr="blob:https://web.whatsapp.com/ab10be05-5b11-424c-95ac-83c77ff7683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" name="Рисунок 9" descr="C:\Users\ПК\Downloads\WhatsApp Image 2020-05-20 at 19.51.28.jpe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4005064"/>
            <a:ext cx="3761171" cy="23759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C:\Users\ПК\Desktop\эссе Гаревой З.М\rskc9xlf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1187624" y="260648"/>
            <a:ext cx="71287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Межпредметные связи</a:t>
            </a:r>
          </a:p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на уроках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C:\Users\ПК\Documents\видео 2 класса\IMG-20180820-WA0010.jpg"/>
          <p:cNvPicPr/>
          <p:nvPr/>
        </p:nvPicPr>
        <p:blipFill>
          <a:blip r:embed="rId3" cstate="print"/>
          <a:srcRect r="6667" b="38027"/>
          <a:stretch>
            <a:fillRect/>
          </a:stretch>
        </p:blipFill>
        <p:spPr bwMode="auto">
          <a:xfrm>
            <a:off x="5292080" y="1412776"/>
            <a:ext cx="3060000" cy="237626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1" name="Рисунок 10" descr="C:\Users\ПК\Desktop\шахматные книги\фото\шахматы с фото\фото Абуляизова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3933056"/>
            <a:ext cx="3096344" cy="237626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3" name="TextBox 12"/>
          <p:cNvSpPr txBox="1"/>
          <p:nvPr/>
        </p:nvSpPr>
        <p:spPr>
          <a:xfrm>
            <a:off x="755576" y="2420888"/>
            <a:ext cx="3888432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Урок окружающего мира.</a:t>
            </a:r>
          </a:p>
          <a:p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Тема урока: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Профессии людей.</a:t>
            </a:r>
          </a:p>
          <a:p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Тема по шахматам: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Шахматные профессии.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C:\Users\ПК\Desktop\эссе Гаревой З.М\rskc9xlf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1187624" y="188640"/>
            <a:ext cx="71287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Внеурочная деятельность:</a:t>
            </a:r>
          </a:p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проектные работы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 descr="C:\Users\ПК\Desktop\фото с телефона\IMG_20170919_14570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268760"/>
            <a:ext cx="3600400" cy="26169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 descr="C:\Users\ПК\Desktop\фото с телефона\IMG_20171016_122639.jpg"/>
          <p:cNvPicPr/>
          <p:nvPr/>
        </p:nvPicPr>
        <p:blipFill>
          <a:blip r:embed="rId4" cstate="print"/>
          <a:srcRect t="3921" b="3938"/>
          <a:stretch>
            <a:fillRect/>
          </a:stretch>
        </p:blipFill>
        <p:spPr bwMode="auto">
          <a:xfrm>
            <a:off x="2483768" y="4077072"/>
            <a:ext cx="2016224" cy="21602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2" descr="C:\Users\ПК\Desktop\фото с телефона\IMG_20171016_122647.jpg"/>
          <p:cNvPicPr/>
          <p:nvPr/>
        </p:nvPicPr>
        <p:blipFill>
          <a:blip r:embed="rId5" cstate="print"/>
          <a:srcRect b="5105"/>
          <a:stretch>
            <a:fillRect/>
          </a:stretch>
        </p:blipFill>
        <p:spPr bwMode="auto">
          <a:xfrm>
            <a:off x="611560" y="4077072"/>
            <a:ext cx="1728192" cy="21386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169" name="Picture 1" descr="C:\Users\ПК\Desktop\эссе Гаревой З.М\грамоты\роботехн 2017 г.jpg"/>
          <p:cNvPicPr>
            <a:picLocks noChangeAspect="1" noChangeArrowheads="1"/>
          </p:cNvPicPr>
          <p:nvPr/>
        </p:nvPicPr>
        <p:blipFill>
          <a:blip r:embed="rId6" cstate="print"/>
          <a:srcRect l="7826" r="2177" b="6111"/>
          <a:stretch>
            <a:fillRect/>
          </a:stretch>
        </p:blipFill>
        <p:spPr bwMode="auto">
          <a:xfrm>
            <a:off x="4860032" y="1196752"/>
            <a:ext cx="3757508" cy="51845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551</TotalTime>
  <Words>266</Words>
  <Application>Microsoft Office PowerPoint</Application>
  <PresentationFormat>Экран (4:3)</PresentationFormat>
  <Paragraphs>50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ПК</dc:creator>
  <cp:lastModifiedBy>ПК</cp:lastModifiedBy>
  <cp:revision>54</cp:revision>
  <dcterms:created xsi:type="dcterms:W3CDTF">2020-05-18T12:59:51Z</dcterms:created>
  <dcterms:modified xsi:type="dcterms:W3CDTF">2020-05-22T05:05:45Z</dcterms:modified>
</cp:coreProperties>
</file>